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4" r:id="rId3"/>
    <p:sldId id="333" r:id="rId4"/>
    <p:sldId id="340" r:id="rId5"/>
    <p:sldId id="345" r:id="rId6"/>
    <p:sldId id="346" r:id="rId7"/>
    <p:sldId id="347" r:id="rId8"/>
    <p:sldId id="350" r:id="rId9"/>
    <p:sldId id="351" r:id="rId10"/>
    <p:sldId id="321" r:id="rId11"/>
    <p:sldId id="356" r:id="rId12"/>
    <p:sldId id="354" r:id="rId13"/>
    <p:sldId id="355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7" r:id="rId24"/>
    <p:sldId id="310" r:id="rId25"/>
    <p:sldId id="3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://127.0.0.1:5000/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github.com/Grain1963/MHTS_Diploma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-393290"/>
            <a:ext cx="11152196" cy="6698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66" y="-227358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Григорьев Сергей Алексеевич</a:t>
            </a:r>
          </a:p>
        </p:txBody>
      </p:sp>
      <p:sp>
        <p:nvSpPr>
          <p:cNvPr id="4" name="Google Shape;113;p20">
            <a:extLst>
              <a:ext uri="{FF2B5EF4-FFF2-40B4-BE49-F238E27FC236}">
                <a16:creationId xmlns:a16="http://schemas.microsoft.com/office/drawing/2014/main" id="{C5DE5325-35E5-675F-AC86-86A197C5B44C}"/>
              </a:ext>
            </a:extLst>
          </p:cNvPr>
          <p:cNvSpPr txBox="1">
            <a:spLocks noGrp="1"/>
          </p:cNvSpPr>
          <p:nvPr/>
        </p:nvSpPr>
        <p:spPr>
          <a:xfrm>
            <a:off x="625808" y="4083269"/>
            <a:ext cx="11152196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/>
              <a:t>Тема: Прогнозирование конечных свойств новых материалов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/>
              <a:t>           (композиционных материалов)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264526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295597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170868" cy="4074851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956D21-DB30-48C7-EB62-FB5B6B1B9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548" y="0"/>
            <a:ext cx="4542794" cy="3429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1A8B0F6-E67A-147E-5C32-A6117994F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51" y="3574481"/>
            <a:ext cx="4146307" cy="291172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E8BEFBC-51D8-BB3B-6AA1-AA039EF0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40" y="145480"/>
            <a:ext cx="4059502" cy="634072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D2B002FC-AA2E-2A48-7887-49AA87BC79DC}"/>
              </a:ext>
            </a:extLst>
          </p:cNvPr>
          <p:cNvSpPr/>
          <p:nvPr/>
        </p:nvSpPr>
        <p:spPr>
          <a:xfrm rot="5400000">
            <a:off x="7044398" y="1702259"/>
            <a:ext cx="3080618" cy="372863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7DF661D-6FE3-6624-AF07-5CC6FCEEA14C}"/>
              </a:ext>
            </a:extLst>
          </p:cNvPr>
          <p:cNvSpPr/>
          <p:nvPr/>
        </p:nvSpPr>
        <p:spPr>
          <a:xfrm rot="5400000">
            <a:off x="9510709" y="4583167"/>
            <a:ext cx="464949" cy="292965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BB24324-4164-860E-EE41-249D8748F17E}"/>
              </a:ext>
            </a:extLst>
          </p:cNvPr>
          <p:cNvSpPr/>
          <p:nvPr/>
        </p:nvSpPr>
        <p:spPr>
          <a:xfrm rot="5400000">
            <a:off x="9483417" y="3922385"/>
            <a:ext cx="543212" cy="292963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147FD39-A6CD-60B7-1E32-39F0226ADF26}"/>
              </a:ext>
            </a:extLst>
          </p:cNvPr>
          <p:cNvSpPr/>
          <p:nvPr/>
        </p:nvSpPr>
        <p:spPr>
          <a:xfrm rot="5400000">
            <a:off x="8165800" y="5933698"/>
            <a:ext cx="464949" cy="291595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D865673-B983-21E4-74E7-992BEE110B9A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B1A5-AD8C-2EB2-2E90-4B5123C66C01}"/>
              </a:ext>
            </a:extLst>
          </p:cNvPr>
          <p:cNvSpPr txBox="1"/>
          <p:nvPr/>
        </p:nvSpPr>
        <p:spPr>
          <a:xfrm>
            <a:off x="0" y="1302486"/>
            <a:ext cx="3413157" cy="52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соответствии с 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теорией хрупкого разрушения (теория Гриффита) [29] прочность (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определяется удельной энергией (α) вновь образованной поверхности разрушения: (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= f( α * Е), где (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это наш параметр  'Прочность при растяжении' - '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strapery_strength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 (размерность в Мпа), а E это 'Модуль упругости при растяжении' - '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 (размерность в ГПа , 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т.е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1000 раз больше чем 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Учитывая такую физическую связь между параметрами, введем один новый признак/столбец ALFA- 'удельную энергию ' (α) = 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/ Е в наш новый 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датасет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‘</a:t>
            </a:r>
            <a:r>
              <a:rPr lang="ru-RU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df_add_col</a:t>
            </a:r>
            <a:r>
              <a:rPr lang="ru-RU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’.</a:t>
            </a:r>
            <a:endParaRPr lang="ru-RU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79F26-3F67-DCBB-9A82-B8670F586949}"/>
              </a:ext>
            </a:extLst>
          </p:cNvPr>
          <p:cNvSpPr txBox="1"/>
          <p:nvPr/>
        </p:nvSpPr>
        <p:spPr>
          <a:xfrm>
            <a:off x="3632328" y="90105"/>
            <a:ext cx="79654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</a:t>
            </a:r>
            <a:r>
              <a:rPr lang="ru-RU" sz="2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sz="2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f( α * Е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20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Введем </a:t>
            </a: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новый признак 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ALFA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'удельную энергию ' </a:t>
            </a:r>
            <a:r>
              <a:rPr lang="ru-R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ru-RU" sz="2800" b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σр</a:t>
            </a:r>
            <a:r>
              <a:rPr lang="ru-RU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ru-R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endParaRPr lang="ru-RU" sz="20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935EB5A-32B3-76A3-B638-218A781CF216}"/>
              </a:ext>
            </a:extLst>
          </p:cNvPr>
          <p:cNvSpPr/>
          <p:nvPr/>
        </p:nvSpPr>
        <p:spPr>
          <a:xfrm>
            <a:off x="3668294" y="1466162"/>
            <a:ext cx="2787602" cy="10772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sz="16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df_add_col</a:t>
            </a:r>
            <a:r>
              <a:rPr lang="en-US" sz="16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9209C-DA1B-37DB-710D-E32C3203A81F}"/>
              </a:ext>
            </a:extLst>
          </p:cNvPr>
          <p:cNvSpPr txBox="1"/>
          <p:nvPr/>
        </p:nvSpPr>
        <p:spPr>
          <a:xfrm>
            <a:off x="7894322" y="2188890"/>
            <a:ext cx="3931918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df_Test_lineReg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df_add_col.sample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n=100,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=50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9A1EE-08AE-D9DA-043A-54041DA28890}"/>
              </a:ext>
            </a:extLst>
          </p:cNvPr>
          <p:cNvSpPr txBox="1"/>
          <p:nvPr/>
        </p:nvSpPr>
        <p:spPr>
          <a:xfrm>
            <a:off x="7894322" y="1232106"/>
            <a:ext cx="3931918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df_Train_lineReg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df_add_col.sample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=200,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=42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BB04CCB2-5AD9-678E-7BDE-7ED6EED9E169}"/>
              </a:ext>
            </a:extLst>
          </p:cNvPr>
          <p:cNvSpPr/>
          <p:nvPr/>
        </p:nvSpPr>
        <p:spPr>
          <a:xfrm rot="20758702">
            <a:off x="6697591" y="1475458"/>
            <a:ext cx="955040" cy="4470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6817FEE0-7099-29D5-E793-BB2236565556}"/>
              </a:ext>
            </a:extLst>
          </p:cNvPr>
          <p:cNvSpPr/>
          <p:nvPr/>
        </p:nvSpPr>
        <p:spPr>
          <a:xfrm rot="753169">
            <a:off x="6670145" y="2127043"/>
            <a:ext cx="955040" cy="4470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8004B97-2A8B-F3B9-F265-4994BBBAD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44" y="3097441"/>
            <a:ext cx="4106652" cy="3429359"/>
          </a:xfrm>
          <a:prstGeom prst="rect">
            <a:avLst/>
          </a:prstGeom>
          <a:ln>
            <a:noFill/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752CAB5-0F0A-760A-B173-5303C942B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19" y="3097440"/>
            <a:ext cx="4274088" cy="3597999"/>
          </a:xfrm>
          <a:prstGeom prst="rect">
            <a:avLst/>
          </a:prstGeom>
          <a:ln>
            <a:noFill/>
          </a:ln>
        </p:spPr>
      </p:pic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B8E1D65-71C0-AEED-9CF2-3974D33C2A87}"/>
              </a:ext>
            </a:extLst>
          </p:cNvPr>
          <p:cNvSpPr/>
          <p:nvPr/>
        </p:nvSpPr>
        <p:spPr>
          <a:xfrm>
            <a:off x="3512321" y="4267200"/>
            <a:ext cx="7965440" cy="274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A6AD7331-94F7-7F1E-4E37-26469FF88460}"/>
              </a:ext>
            </a:extLst>
          </p:cNvPr>
          <p:cNvSpPr/>
          <p:nvPr/>
        </p:nvSpPr>
        <p:spPr>
          <a:xfrm>
            <a:off x="3537967" y="5649642"/>
            <a:ext cx="7965440" cy="4514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94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691782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Выбор параметров (</a:t>
            </a:r>
            <a:r>
              <a:rPr lang="ru-RU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фитч</a:t>
            </a:r>
            <a:r>
              <a:rPr lang="ru-RU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для целевых переменных при анализе регрессионных моделей</a:t>
            </a:r>
            <a:endParaRPr lang="ru-RU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Рассматривая и числовые значения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матрицы!!!!!!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B049F9-695E-FC61-9ECE-FEAE30F8F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90" y="964124"/>
            <a:ext cx="3738597" cy="4136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5B75DA-35DE-A6D9-6579-1D84E13A3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395" y="989871"/>
            <a:ext cx="4488502" cy="4097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F1A0B5-5581-7911-66BD-E50FFE949F5D}"/>
              </a:ext>
            </a:extLst>
          </p:cNvPr>
          <p:cNvSpPr txBox="1"/>
          <p:nvPr/>
        </p:nvSpPr>
        <p:spPr>
          <a:xfrm>
            <a:off x="3777084" y="502258"/>
            <a:ext cx="373859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elasticity_module_stretching_EMS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6D330-0978-FA42-7D56-8E882623EC62}"/>
              </a:ext>
            </a:extLst>
          </p:cNvPr>
          <p:cNvSpPr txBox="1"/>
          <p:nvPr/>
        </p:nvSpPr>
        <p:spPr>
          <a:xfrm>
            <a:off x="8128000" y="502258"/>
            <a:ext cx="31800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strapery_strength_SS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054240-3227-C766-F888-EA357197D348}"/>
              </a:ext>
            </a:extLst>
          </p:cNvPr>
          <p:cNvSpPr txBox="1"/>
          <p:nvPr/>
        </p:nvSpPr>
        <p:spPr>
          <a:xfrm>
            <a:off x="3917740" y="5129808"/>
            <a:ext cx="8148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Вероятно, можно проводить регрессивный анализ по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параметрам</a:t>
            </a:r>
          </a:p>
          <a:p>
            <a:pPr algn="just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elasticity_module_stretching_EMS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</a:t>
            </a: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strapery_strength_SS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ru-RU" sz="1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9996F-08DF-1C08-DD95-5DA4BC5FA491}"/>
              </a:ext>
            </a:extLst>
          </p:cNvPr>
          <p:cNvSpPr txBox="1"/>
          <p:nvPr/>
        </p:nvSpPr>
        <p:spPr>
          <a:xfrm>
            <a:off x="4075462" y="5885098"/>
            <a:ext cx="2828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elasticity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epoxy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alfa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6F14F-6814-E3DC-4DF1-78AADE08D71E}"/>
              </a:ext>
            </a:extLst>
          </p:cNvPr>
          <p:cNvSpPr txBox="1"/>
          <p:nvPr/>
        </p:nvSpPr>
        <p:spPr>
          <a:xfrm>
            <a:off x="9341596" y="5818233"/>
            <a:ext cx="2482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ratio_filler_matrix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elasticity_module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'alfa'.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E84CFE1-7501-42E5-9654-2B0ED86972A6}"/>
              </a:ext>
            </a:extLst>
          </p:cNvPr>
          <p:cNvSpPr/>
          <p:nvPr/>
        </p:nvSpPr>
        <p:spPr>
          <a:xfrm rot="5400000">
            <a:off x="5798644" y="4072448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C44129E-2060-72F3-88AB-E093855AED0F}"/>
              </a:ext>
            </a:extLst>
          </p:cNvPr>
          <p:cNvSpPr/>
          <p:nvPr/>
        </p:nvSpPr>
        <p:spPr>
          <a:xfrm rot="5400000">
            <a:off x="5013052" y="2751147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80DA19A-439B-83FA-1493-AEBF79578352}"/>
              </a:ext>
            </a:extLst>
          </p:cNvPr>
          <p:cNvSpPr/>
          <p:nvPr/>
        </p:nvSpPr>
        <p:spPr>
          <a:xfrm rot="5400000">
            <a:off x="3612447" y="2730827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77D71821-F57F-872F-E0E9-2CE329BB1305}"/>
              </a:ext>
            </a:extLst>
          </p:cNvPr>
          <p:cNvSpPr/>
          <p:nvPr/>
        </p:nvSpPr>
        <p:spPr>
          <a:xfrm rot="5400000">
            <a:off x="10242118" y="4072448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8A147BE-9539-D1BE-9538-475F25ABA314}"/>
              </a:ext>
            </a:extLst>
          </p:cNvPr>
          <p:cNvSpPr/>
          <p:nvPr/>
        </p:nvSpPr>
        <p:spPr>
          <a:xfrm rot="5400000">
            <a:off x="10242118" y="1418904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5F4E8BE-80F4-006D-C5E6-4C5476EAE267}"/>
              </a:ext>
            </a:extLst>
          </p:cNvPr>
          <p:cNvSpPr/>
          <p:nvPr/>
        </p:nvSpPr>
        <p:spPr>
          <a:xfrm rot="5400000">
            <a:off x="7501397" y="2778535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9B3E5-8DB1-CD17-D2CB-BD7B27F9A100}"/>
              </a:ext>
            </a:extLst>
          </p:cNvPr>
          <p:cNvSpPr txBox="1"/>
          <p:nvPr/>
        </p:nvSpPr>
        <p:spPr>
          <a:xfrm>
            <a:off x="4683760" y="54828"/>
            <a:ext cx="68173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параметров (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фитч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для целевых переменных 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775F77C-DBA2-E844-E561-2D75AE61BC11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76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418663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E2FBC4-4704-D46F-F109-0C928BA7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71" y="436646"/>
            <a:ext cx="4081813" cy="29124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E3EF0A-0FED-C249-1FAB-7873A716B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55" y="465228"/>
            <a:ext cx="4081813" cy="29124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F66B62-8176-5B96-8808-AE94C8D97F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791" y="3968396"/>
            <a:ext cx="4042840" cy="27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C55ACCD-9DED-2AD3-AEA2-21DBC6DC3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528" y="4027828"/>
            <a:ext cx="4002067" cy="27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C364E1-CF07-0FDD-4CF2-3152FAC62F42}"/>
              </a:ext>
            </a:extLst>
          </p:cNvPr>
          <p:cNvSpPr txBox="1"/>
          <p:nvPr/>
        </p:nvSpPr>
        <p:spPr>
          <a:xfrm>
            <a:off x="4683760" y="54828"/>
            <a:ext cx="68173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Нормализация данных  </a:t>
            </a:r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MinMaxskaler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примере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data_Train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EMS)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C45E3-8875-FF06-52E1-3F2310358695}"/>
              </a:ext>
            </a:extLst>
          </p:cNvPr>
          <p:cNvSpPr txBox="1"/>
          <p:nvPr/>
        </p:nvSpPr>
        <p:spPr>
          <a:xfrm>
            <a:off x="3992880" y="3326886"/>
            <a:ext cx="788416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Собираем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регрессий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(y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X)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data_Train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data_T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est_EMS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оставляем только отобранные в Блоке корреляции фичи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2EED89-C10B-BDE3-BD42-AD3BAF6F5BE2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8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564885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9" y="5997590"/>
            <a:ext cx="3340422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FFFA7D-D21F-966C-F65A-7067FBDCC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23" y="778503"/>
            <a:ext cx="7249537" cy="27991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0D779D-84EC-79BE-5262-5EB6727C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92" y="3673734"/>
            <a:ext cx="8015385" cy="302890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5C843FD-D46A-560A-13F4-7F248033DC1D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53244-8326-7B04-47DB-E3839160E6DF}"/>
              </a:ext>
            </a:extLst>
          </p:cNvPr>
          <p:cNvSpPr txBox="1"/>
          <p:nvPr/>
        </p:nvSpPr>
        <p:spPr>
          <a:xfrm>
            <a:off x="4320811" y="197827"/>
            <a:ext cx="68173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Инструменты и показатели регрессионного анализа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7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01159"/>
            <a:ext cx="3617451" cy="61698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4B391-21F5-24CD-935B-2F3E27EFD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91" y="577049"/>
            <a:ext cx="6707153" cy="6048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622A6-D5FF-D694-DBD6-DFC6991B12C6}"/>
              </a:ext>
            </a:extLst>
          </p:cNvPr>
          <p:cNvSpPr txBox="1"/>
          <p:nvPr/>
        </p:nvSpPr>
        <p:spPr>
          <a:xfrm>
            <a:off x="4114800" y="54828"/>
            <a:ext cx="738632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тестирования моделей регрессии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примере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KNN)</a:t>
            </a:r>
          </a:p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df_error_calc_EMS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df_error_calc_SS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C541AA-846B-CF66-9772-EB34F8281D48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7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604976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5" y="778503"/>
            <a:ext cx="3258885" cy="71701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8896B4-8F47-AB4A-04EC-31CD59B5D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684" y="712882"/>
            <a:ext cx="8104094" cy="5856594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DDCE835-3B24-6EAB-7C60-C7A8C18E4F0E}"/>
              </a:ext>
            </a:extLst>
          </p:cNvPr>
          <p:cNvSpPr/>
          <p:nvPr/>
        </p:nvSpPr>
        <p:spPr>
          <a:xfrm>
            <a:off x="4267200" y="3065363"/>
            <a:ext cx="2621280" cy="363984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329B14F-9DD8-6297-9BB4-28010238509D}"/>
              </a:ext>
            </a:extLst>
          </p:cNvPr>
          <p:cNvSpPr/>
          <p:nvPr/>
        </p:nvSpPr>
        <p:spPr>
          <a:xfrm>
            <a:off x="4267200" y="3725763"/>
            <a:ext cx="2621280" cy="36398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33BD1BCC-C53D-F7A2-C222-3130924EEC78}"/>
              </a:ext>
            </a:extLst>
          </p:cNvPr>
          <p:cNvSpPr/>
          <p:nvPr/>
        </p:nvSpPr>
        <p:spPr>
          <a:xfrm>
            <a:off x="4267200" y="5661556"/>
            <a:ext cx="2458720" cy="284691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7F0A7889-8794-D716-1773-B20913E8170D}"/>
              </a:ext>
            </a:extLst>
          </p:cNvPr>
          <p:cNvSpPr/>
          <p:nvPr/>
        </p:nvSpPr>
        <p:spPr>
          <a:xfrm>
            <a:off x="4267200" y="5284433"/>
            <a:ext cx="2458720" cy="36398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FC39DEE-799D-DE4A-B156-8C185607A67A}"/>
              </a:ext>
            </a:extLst>
          </p:cNvPr>
          <p:cNvSpPr/>
          <p:nvPr/>
        </p:nvSpPr>
        <p:spPr>
          <a:xfrm>
            <a:off x="9747682" y="2608162"/>
            <a:ext cx="2298096" cy="56116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Лучшая_</a:t>
            </a:r>
            <a:r>
              <a:rPr lang="en-US" dirty="0"/>
              <a:t>EMS</a:t>
            </a:r>
          </a:p>
          <a:p>
            <a:pPr algn="ctr"/>
            <a:r>
              <a:rPr lang="ru-RU" dirty="0"/>
              <a:t> </a:t>
            </a:r>
            <a:r>
              <a:rPr lang="en-US" dirty="0" err="1"/>
              <a:t>rfr</a:t>
            </a:r>
            <a:r>
              <a:rPr lang="en-US" dirty="0"/>
              <a:t> R2= 0.114</a:t>
            </a:r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FC5F898-8E1F-8683-CC54-7792F2490DEC}"/>
              </a:ext>
            </a:extLst>
          </p:cNvPr>
          <p:cNvSpPr/>
          <p:nvPr/>
        </p:nvSpPr>
        <p:spPr>
          <a:xfrm>
            <a:off x="9749655" y="4960745"/>
            <a:ext cx="2296123" cy="56116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ru-RU" dirty="0"/>
              <a:t>Лучшая</a:t>
            </a:r>
            <a:r>
              <a:rPr lang="en-US" dirty="0"/>
              <a:t>_SS</a:t>
            </a:r>
          </a:p>
          <a:p>
            <a:pPr algn="ctr"/>
            <a:r>
              <a:rPr lang="ru-RU" dirty="0"/>
              <a:t> </a:t>
            </a:r>
            <a:r>
              <a:rPr lang="en-US" dirty="0" err="1"/>
              <a:t>rfr</a:t>
            </a:r>
            <a:r>
              <a:rPr lang="en-US" dirty="0"/>
              <a:t> R2= 0.888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DC94D46-763F-93EB-E842-9B99C31F5A81}"/>
              </a:ext>
            </a:extLst>
          </p:cNvPr>
          <p:cNvSpPr/>
          <p:nvPr/>
        </p:nvSpPr>
        <p:spPr>
          <a:xfrm>
            <a:off x="9747682" y="3356010"/>
            <a:ext cx="2298096" cy="56116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Худшая</a:t>
            </a:r>
            <a:r>
              <a:rPr lang="en-US" dirty="0"/>
              <a:t>_EMS</a:t>
            </a:r>
          </a:p>
          <a:p>
            <a:pPr algn="ctr"/>
            <a:r>
              <a:rPr lang="ru-RU" dirty="0"/>
              <a:t> </a:t>
            </a:r>
            <a:r>
              <a:rPr lang="en-US" dirty="0" err="1"/>
              <a:t>mlrp</a:t>
            </a:r>
            <a:r>
              <a:rPr lang="en-US" dirty="0"/>
              <a:t> R2=-0.383</a:t>
            </a:r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6075460-508D-3086-CF85-5349BA12B906}"/>
              </a:ext>
            </a:extLst>
          </p:cNvPr>
          <p:cNvSpPr/>
          <p:nvPr/>
        </p:nvSpPr>
        <p:spPr>
          <a:xfrm>
            <a:off x="9747680" y="5721226"/>
            <a:ext cx="2298097" cy="56116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ru-RU" dirty="0"/>
              <a:t>Худшая</a:t>
            </a:r>
            <a:r>
              <a:rPr lang="en-US" dirty="0"/>
              <a:t>_SS</a:t>
            </a:r>
          </a:p>
          <a:p>
            <a:pPr algn="ctr"/>
            <a:r>
              <a:rPr lang="ru-RU" dirty="0"/>
              <a:t> </a:t>
            </a:r>
            <a:r>
              <a:rPr lang="en-US" dirty="0" err="1"/>
              <a:t>knr</a:t>
            </a:r>
            <a:r>
              <a:rPr lang="en-US" dirty="0"/>
              <a:t> R2=0.808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76D9E-B3DE-0330-0FC0-F22C2E950EEF}"/>
              </a:ext>
            </a:extLst>
          </p:cNvPr>
          <p:cNvSpPr txBox="1"/>
          <p:nvPr/>
        </p:nvSpPr>
        <p:spPr>
          <a:xfrm>
            <a:off x="4683760" y="54828"/>
            <a:ext cx="681736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тестирования моделей регрессии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df_error_calc_EMS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df_error_calc_SS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31B467F-2E2C-6BD5-1AAB-26EDB131FDED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85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188022" cy="609247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082891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778503"/>
            <a:ext cx="3051039" cy="71701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188022" cy="4074851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3621A-3482-1D40-47C6-B60E620EE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394" y="613062"/>
            <a:ext cx="3989463" cy="563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06CC7B-B4ED-61B5-28E8-39AE8F0E6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98" y="613062"/>
            <a:ext cx="4399280" cy="56759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C6AD6-AF3A-5309-7F52-45E701151F1C}"/>
              </a:ext>
            </a:extLst>
          </p:cNvPr>
          <p:cNvSpPr txBox="1"/>
          <p:nvPr/>
        </p:nvSpPr>
        <p:spPr>
          <a:xfrm>
            <a:off x="3627611" y="146652"/>
            <a:ext cx="373859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elasticity_module_stretching_EMS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67062-49AF-AC3D-40F4-05B8365C71C2}"/>
              </a:ext>
            </a:extLst>
          </p:cNvPr>
          <p:cNvSpPr txBox="1"/>
          <p:nvPr/>
        </p:nvSpPr>
        <p:spPr>
          <a:xfrm>
            <a:off x="8158480" y="146652"/>
            <a:ext cx="31800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strapery_strength_SS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4E847EC-40DD-5F24-09F8-8A34B8B139B3}"/>
              </a:ext>
            </a:extLst>
          </p:cNvPr>
          <p:cNvSpPr/>
          <p:nvPr/>
        </p:nvSpPr>
        <p:spPr>
          <a:xfrm>
            <a:off x="4073032" y="6244938"/>
            <a:ext cx="2446342" cy="4572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Лучшая </a:t>
            </a:r>
            <a:r>
              <a:rPr lang="en-US" dirty="0" err="1"/>
              <a:t>rfr</a:t>
            </a:r>
            <a:r>
              <a:rPr lang="en-US" dirty="0"/>
              <a:t> R2= 0.114</a:t>
            </a:r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7394255-1EE2-6E97-93D3-23C811BA098A}"/>
              </a:ext>
            </a:extLst>
          </p:cNvPr>
          <p:cNvSpPr/>
          <p:nvPr/>
        </p:nvSpPr>
        <p:spPr>
          <a:xfrm>
            <a:off x="8864600" y="6289039"/>
            <a:ext cx="2758440" cy="4572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ru-RU" dirty="0"/>
              <a:t>Лучшая </a:t>
            </a:r>
            <a:r>
              <a:rPr lang="en-US" dirty="0" err="1"/>
              <a:t>rfr</a:t>
            </a:r>
            <a:r>
              <a:rPr lang="en-US" dirty="0"/>
              <a:t> R2= 0.888!!!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393485B-9806-9DAD-D05A-A28774CAAF3B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313267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" y="5986680"/>
            <a:ext cx="3116902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5" y="944879"/>
            <a:ext cx="3065846" cy="55063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116902" cy="4074851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3D3975-00B1-B1AA-1E93-87AF7D0AA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77" y="680719"/>
            <a:ext cx="3970421" cy="56156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8C7761-0DD9-2741-658A-DE6AF5136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68" y="680720"/>
            <a:ext cx="4316210" cy="5615610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D71D510-D685-FE80-9D73-0A17461B766E}"/>
              </a:ext>
            </a:extLst>
          </p:cNvPr>
          <p:cNvSpPr/>
          <p:nvPr/>
        </p:nvSpPr>
        <p:spPr>
          <a:xfrm>
            <a:off x="9845040" y="2404963"/>
            <a:ext cx="1747520" cy="363984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DF1372B-91FE-F142-A092-3913FA98995F}"/>
              </a:ext>
            </a:extLst>
          </p:cNvPr>
          <p:cNvSpPr/>
          <p:nvPr/>
        </p:nvSpPr>
        <p:spPr>
          <a:xfrm>
            <a:off x="5994400" y="2404963"/>
            <a:ext cx="1539398" cy="36398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5CA93-1DEC-A370-0864-6D5E960880D6}"/>
              </a:ext>
            </a:extLst>
          </p:cNvPr>
          <p:cNvSpPr txBox="1"/>
          <p:nvPr/>
        </p:nvSpPr>
        <p:spPr>
          <a:xfrm>
            <a:off x="3636715" y="113403"/>
            <a:ext cx="373859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elasticity_module_stretching_EMS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5E35D-DE15-2701-7023-EF9AC6454163}"/>
              </a:ext>
            </a:extLst>
          </p:cNvPr>
          <p:cNvSpPr txBox="1"/>
          <p:nvPr/>
        </p:nvSpPr>
        <p:spPr>
          <a:xfrm>
            <a:off x="8148320" y="113403"/>
            <a:ext cx="31800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strapery_strength_SS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8203671-39B1-4C80-83A9-22D069C0D203}"/>
              </a:ext>
            </a:extLst>
          </p:cNvPr>
          <p:cNvSpPr/>
          <p:nvPr/>
        </p:nvSpPr>
        <p:spPr>
          <a:xfrm>
            <a:off x="8515188" y="6296330"/>
            <a:ext cx="3422812" cy="4572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Лучшая </a:t>
            </a:r>
            <a:r>
              <a:rPr lang="en-US" dirty="0" err="1"/>
              <a:t>sm.OLS_SS</a:t>
            </a:r>
            <a:r>
              <a:rPr lang="en-US" dirty="0"/>
              <a:t>  R2= 0.944!!!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BD13CF3-F3F2-7E8C-5821-730A7A86F67B}"/>
              </a:ext>
            </a:extLst>
          </p:cNvPr>
          <p:cNvSpPr/>
          <p:nvPr/>
        </p:nvSpPr>
        <p:spPr>
          <a:xfrm>
            <a:off x="3676814" y="6307239"/>
            <a:ext cx="3313266" cy="49027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Худшая</a:t>
            </a:r>
            <a:r>
              <a:rPr lang="en-US" dirty="0"/>
              <a:t> </a:t>
            </a:r>
            <a:r>
              <a:rPr lang="en-US" dirty="0" err="1"/>
              <a:t>sm.OLS_EMS</a:t>
            </a:r>
            <a:r>
              <a:rPr lang="en-US" dirty="0"/>
              <a:t> R2=0.058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CCB120-80C0-F042-E267-055AF8083D06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10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2543"/>
            <a:ext cx="3691782" cy="60984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772543"/>
            <a:ext cx="3367607" cy="72297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598CE58-C863-A79E-CCDA-B75DDFBCD7BA}"/>
              </a:ext>
            </a:extLst>
          </p:cNvPr>
          <p:cNvSpPr/>
          <p:nvPr/>
        </p:nvSpPr>
        <p:spPr>
          <a:xfrm>
            <a:off x="3895611" y="772544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B8D2855-0BC1-D28D-EC91-A7295A65E861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64D6474-3339-3D5E-DAA4-E10E31E6B4F4}"/>
              </a:ext>
            </a:extLst>
          </p:cNvPr>
          <p:cNvSpPr/>
          <p:nvPr/>
        </p:nvSpPr>
        <p:spPr>
          <a:xfrm>
            <a:off x="9947498" y="754621"/>
            <a:ext cx="220038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10E526AD-33D0-2E6A-6D45-155FC7F254E1}"/>
              </a:ext>
            </a:extLst>
          </p:cNvPr>
          <p:cNvSpPr/>
          <p:nvPr/>
        </p:nvSpPr>
        <p:spPr>
          <a:xfrm>
            <a:off x="6504224" y="478308"/>
            <a:ext cx="3157936" cy="1017206"/>
          </a:xfrm>
          <a:prstGeom prst="rightArrow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</a:rPr>
              <a:t>Датасет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‘</a:t>
            </a:r>
            <a:r>
              <a:rPr lang="en-US" dirty="0" err="1">
                <a:solidFill>
                  <a:schemeClr val="tx1"/>
                </a:solidFill>
              </a:rPr>
              <a:t>data_main_clean</a:t>
            </a:r>
            <a:r>
              <a:rPr lang="en-US" dirty="0">
                <a:solidFill>
                  <a:schemeClr val="tx1"/>
                </a:solidFill>
              </a:rPr>
              <a:t>’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288E29-66B2-2362-D63A-786DB366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64" y="1495514"/>
            <a:ext cx="7841496" cy="48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4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0"/>
            <a:ext cx="3691782" cy="69075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5">
              <a:lnSpc>
                <a:spcPct val="150000"/>
              </a:lnSpc>
              <a:buClr>
                <a:schemeClr val="bg1"/>
              </a:buClr>
            </a:pPr>
            <a:r>
              <a:rPr lang="ru-RU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Постановка задач — это процесс составления точной формулировки задания с описанием условий для его выполнения. </a:t>
            </a:r>
          </a:p>
          <a:p>
            <a:pPr marL="0" lvl="5">
              <a:lnSpc>
                <a:spcPct val="150000"/>
              </a:lnSpc>
              <a:buClr>
                <a:schemeClr val="bg1"/>
              </a:buClr>
            </a:pPr>
            <a:r>
              <a:rPr lang="ru-RU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Правильно поставленная задача помогает минимизировать количество вопросов, упростить и ускорить работу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5305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Постановка задачи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None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8D6D0-491D-C6EA-65A4-F9DB8109F5EF}"/>
              </a:ext>
            </a:extLst>
          </p:cNvPr>
          <p:cNvSpPr txBox="1"/>
          <p:nvPr/>
        </p:nvSpPr>
        <p:spPr>
          <a:xfrm>
            <a:off x="4210664" y="2213051"/>
            <a:ext cx="610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исследования</a:t>
            </a: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теоретические основы и методы решения поставленной задачи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разведочный анализ данных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предобработку данных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Обучить нескольких моделей для прогноза модуля упругости при растяжении и прочности при растяжении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нейронную сеть, которая будет рекомендовать соотношение матрица-наполнитель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приложение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Оценить точность модели на тренировочном и тестовом </a:t>
            </a:r>
            <a:r>
              <a:rPr lang="ru-RU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удаленный репозиторий и разместить там код исследования. Оформить файл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readme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177F5-B49A-B6B2-7071-D5A2370F8B40}"/>
              </a:ext>
            </a:extLst>
          </p:cNvPr>
          <p:cNvSpPr txBox="1"/>
          <p:nvPr/>
        </p:nvSpPr>
        <p:spPr>
          <a:xfrm>
            <a:off x="4210664" y="905521"/>
            <a:ext cx="6100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исследования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в  прогнозировании ряда конечных свойств получаемых </a:t>
            </a:r>
          </a:p>
          <a:p>
            <a:pPr algn="just"/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композиционных материалов на основе пула входящих параметров.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DFA62-C1A4-4E12-E144-244CDF382BEB}"/>
              </a:ext>
            </a:extLst>
          </p:cNvPr>
          <p:cNvSpPr txBox="1"/>
          <p:nvPr/>
        </p:nvSpPr>
        <p:spPr>
          <a:xfrm>
            <a:off x="4210664" y="275100"/>
            <a:ext cx="610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EFCC2927-F250-7FB8-8D55-D1C42F79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64" y="6371303"/>
            <a:ext cx="6988278" cy="289068"/>
          </a:xfrm>
        </p:spPr>
        <p:txBody>
          <a:bodyPr>
            <a:normAutofit/>
          </a:bodyPr>
          <a:lstStyle/>
          <a:p>
            <a:r>
              <a:rPr lang="en-US" sz="1000" dirty="0"/>
              <a:t>P.s. </a:t>
            </a:r>
            <a:r>
              <a:rPr lang="ru-RU" sz="1000" dirty="0"/>
              <a:t>Шаблон Презентации взят у слушателя О. Евдокимова</a:t>
            </a:r>
          </a:p>
        </p:txBody>
      </p:sp>
    </p:spTree>
    <p:extLst>
      <p:ext uri="{BB962C8B-B14F-4D97-AF65-F5344CB8AC3E}">
        <p14:creationId xmlns:p14="http://schemas.microsoft.com/office/powerpoint/2010/main" val="161077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CA8AE7-4FF0-251E-160E-5D36F481D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96" y="355984"/>
            <a:ext cx="5631180" cy="34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51DC0C-104E-4935-91F0-8BC54A08E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96" y="4389120"/>
            <a:ext cx="7329344" cy="2297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55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691782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860409"/>
            <a:ext cx="3367607" cy="63510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2FD9E0-2801-8B5F-294C-823C566F0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94" y="194310"/>
            <a:ext cx="7698105" cy="434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DDB567-033B-1791-D9B5-B33DE2D4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40" y="4640580"/>
            <a:ext cx="7416800" cy="191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3E33DC1-EAB5-DD9F-06CF-4B0025323061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020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284738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550415"/>
            <a:ext cx="3367607" cy="9450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882066"/>
            <a:ext cx="2844851" cy="3584359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84AA2-C98A-3876-A668-8D879D40D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438" y="101990"/>
            <a:ext cx="4899340" cy="39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F0B494-72B3-7491-B0D7-E98FEAF77F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39" y="4053840"/>
            <a:ext cx="7797849" cy="261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E6A0A8-0FA8-9C84-DC48-3B3021896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96" y="190689"/>
            <a:ext cx="3223136" cy="3680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502F92B-5998-9950-18E5-E5070BB4D780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11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73B5B6-DF2F-2FC7-9F40-058B3FE7E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13" y="514903"/>
            <a:ext cx="5605387" cy="60013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0D539DB-E302-38AC-42DF-C12B6F9FF795}"/>
              </a:ext>
            </a:extLst>
          </p:cNvPr>
          <p:cNvSpPr/>
          <p:nvPr/>
        </p:nvSpPr>
        <p:spPr>
          <a:xfrm>
            <a:off x="5896275" y="5377649"/>
            <a:ext cx="3422812" cy="4572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213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«Рассчитать значение».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ошибки –нажать кнопку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параметра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https://github.com/Grain1963/MHTS_Diploma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36AE1A-1D59-C7EF-1991-15AE82547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06" y="83787"/>
            <a:ext cx="4235740" cy="3377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8B4489-B482-F29F-6C3B-C66B38062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987" y="164980"/>
            <a:ext cx="3990356" cy="32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5B8309-EA02-6AD3-D5C4-8CE775939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483" y="3608028"/>
            <a:ext cx="4050787" cy="300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882835-F8DB-9B45-0E6C-BBFA94982F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986" y="3608028"/>
            <a:ext cx="3937791" cy="30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147FE417-4871-112E-4B16-B5C4E3E20E75}"/>
              </a:ext>
            </a:extLst>
          </p:cNvPr>
          <p:cNvSpPr/>
          <p:nvPr/>
        </p:nvSpPr>
        <p:spPr>
          <a:xfrm>
            <a:off x="8391759" y="2405849"/>
            <a:ext cx="3422812" cy="5437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20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49572"/>
            <a:ext cx="3691782" cy="680842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85980" y="456325"/>
            <a:ext cx="3326341" cy="4491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работы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-5533" y="905521"/>
            <a:ext cx="3622984" cy="5042497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 началом работы и в процессе ее выполнения для решения подзадач были изучены теоретические основы, методы решения и практические составляющие поставленной задачи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Вся работа разбита на 5 основных Блоков;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решении задачи часть часто повторяющихся модулей вынесена в виде функций в папку модулей и импортируется в каждый Блок по мере необходимости.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графики и получаемые в конце Блока </a:t>
            </a:r>
            <a:r>
              <a:rPr lang="ru-RU" sz="1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заносятся в директории соответствующие номеру Блока.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Была проведены 3 поколения исследования. Первые два поколения приведены в директории </a:t>
            </a:r>
            <a:r>
              <a:rPr lang="en-US" sz="1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Diploma_naive_old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Использованы 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разных методов регрессий для каждого целевого параметра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 нестандартный метод решения выборки для регрессионного анализа.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4771E2-8DF2-2BB3-0BBF-BE117D45A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40" y="687258"/>
            <a:ext cx="8163753" cy="54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7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176485" cy="81083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3716111"/>
            <a:ext cx="3125428" cy="2076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3740195-F0EF-C9B8-C6FA-F74ADD2802E1}"/>
              </a:ext>
            </a:extLst>
          </p:cNvPr>
          <p:cNvSpPr/>
          <p:nvPr/>
        </p:nvSpPr>
        <p:spPr>
          <a:xfrm>
            <a:off x="4719196" y="49573"/>
            <a:ext cx="220038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X_bp.xlsx: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      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       </a:t>
            </a:r>
            <a:r>
              <a:rPr lang="ru-RU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1023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CF3CEB-D3A0-A93D-9E4A-93CDD6CF7C16}"/>
              </a:ext>
            </a:extLst>
          </p:cNvPr>
          <p:cNvSpPr/>
          <p:nvPr/>
        </p:nvSpPr>
        <p:spPr>
          <a:xfrm>
            <a:off x="9252041" y="49572"/>
            <a:ext cx="212881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X_nup.xlsx: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     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en-US" sz="1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      </a:t>
            </a:r>
            <a:r>
              <a:rPr lang="ru-RU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1040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8009A45-D422-5A28-3AA0-4D0C6F721541}"/>
              </a:ext>
            </a:extLst>
          </p:cNvPr>
          <p:cNvSpPr/>
          <p:nvPr/>
        </p:nvSpPr>
        <p:spPr>
          <a:xfrm>
            <a:off x="3512321" y="3291589"/>
            <a:ext cx="220038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X_bp.xlsx: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     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       </a:t>
            </a:r>
            <a:r>
              <a:rPr lang="ru-RU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BB9625-325E-283B-BABA-9B0BE8652E2F}"/>
              </a:ext>
            </a:extLst>
          </p:cNvPr>
          <p:cNvSpPr/>
          <p:nvPr/>
        </p:nvSpPr>
        <p:spPr>
          <a:xfrm>
            <a:off x="6721180" y="3291589"/>
            <a:ext cx="220038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X_nup.xlsx: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     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en-US" sz="1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      </a:t>
            </a:r>
            <a:r>
              <a:rPr lang="ru-RU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1A8795-CFBE-E1D7-752C-232515E917B4}"/>
              </a:ext>
            </a:extLst>
          </p:cNvPr>
          <p:cNvSpPr/>
          <p:nvPr/>
        </p:nvSpPr>
        <p:spPr>
          <a:xfrm>
            <a:off x="9699292" y="3291589"/>
            <a:ext cx="2347993" cy="8309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200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data_main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  <p:sp>
        <p:nvSpPr>
          <p:cNvPr id="20" name="Крест 19">
            <a:extLst>
              <a:ext uri="{FF2B5EF4-FFF2-40B4-BE49-F238E27FC236}">
                <a16:creationId xmlns:a16="http://schemas.microsoft.com/office/drawing/2014/main" id="{F22D56B8-DB25-78A3-74D3-8739C9523A83}"/>
              </a:ext>
            </a:extLst>
          </p:cNvPr>
          <p:cNvSpPr/>
          <p:nvPr/>
        </p:nvSpPr>
        <p:spPr>
          <a:xfrm>
            <a:off x="5818030" y="3291589"/>
            <a:ext cx="792997" cy="830997"/>
          </a:xfrm>
          <a:prstGeom prst="plus">
            <a:avLst>
              <a:gd name="adj" fmla="val 31772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INNER</a:t>
            </a:r>
            <a:endParaRPr lang="ru-RU" sz="1100" b="1" dirty="0"/>
          </a:p>
        </p:txBody>
      </p:sp>
      <p:sp>
        <p:nvSpPr>
          <p:cNvPr id="23" name="Стрелка: вниз 22">
            <a:extLst>
              <a:ext uri="{FF2B5EF4-FFF2-40B4-BE49-F238E27FC236}">
                <a16:creationId xmlns:a16="http://schemas.microsoft.com/office/drawing/2014/main" id="{7F2B0E4C-18DD-E0E8-BB3E-474256629B4C}"/>
              </a:ext>
            </a:extLst>
          </p:cNvPr>
          <p:cNvSpPr/>
          <p:nvPr/>
        </p:nvSpPr>
        <p:spPr>
          <a:xfrm rot="16200000">
            <a:off x="9144725" y="3454982"/>
            <a:ext cx="331411" cy="507815"/>
          </a:xfrm>
          <a:prstGeom prst="downArrow">
            <a:avLst>
              <a:gd name="adj1" fmla="val 50000"/>
              <a:gd name="adj2" fmla="val 53198"/>
            </a:avLst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4B62A4-3831-8A96-EDAB-09623A8AE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21" y="976393"/>
            <a:ext cx="4678533" cy="21775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8531F8-8154-11DC-6547-FB4510706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97" y="994478"/>
            <a:ext cx="3789535" cy="183396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5ECA1C-B45D-060E-251A-BDA55ACCB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82" y="4378042"/>
            <a:ext cx="3367607" cy="23668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7BDDB3F-B7F1-DA88-F216-F7B5D1796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678" y="4378042"/>
            <a:ext cx="3367607" cy="23668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8E7B7C6-8A2A-3503-47D6-8051A34C6F93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AA71B22A-D72D-D6FB-38E2-55E839566AFF}"/>
              </a:ext>
            </a:extLst>
          </p:cNvPr>
          <p:cNvSpPr txBox="1">
            <a:spLocks/>
          </p:cNvSpPr>
          <p:nvPr/>
        </p:nvSpPr>
        <p:spPr>
          <a:xfrm>
            <a:off x="93658" y="992245"/>
            <a:ext cx="3348920" cy="2582422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 и модули-функции;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Убираем детерминированные синтетические данные, обнуляем индексы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Заменим названия столбцов на английский язык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EF76865C-534F-C0A5-F77B-ED255F5DF550}"/>
              </a:ext>
            </a:extLst>
          </p:cNvPr>
          <p:cNvSpPr/>
          <p:nvPr/>
        </p:nvSpPr>
        <p:spPr>
          <a:xfrm>
            <a:off x="7020503" y="4998204"/>
            <a:ext cx="1659174" cy="1232116"/>
          </a:xfrm>
          <a:prstGeom prst="rightArrow">
            <a:avLst>
              <a:gd name="adj1" fmla="val 50000"/>
              <a:gd name="adj2" fmla="val 197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3CA75286-B424-0348-FF1E-E1EE3254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03" y="5313099"/>
            <a:ext cx="1418650" cy="60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73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3752E2-D0D7-67F7-BAF5-78258894DFFA}"/>
              </a:ext>
            </a:extLst>
          </p:cNvPr>
          <p:cNvSpPr/>
          <p:nvPr/>
        </p:nvSpPr>
        <p:spPr>
          <a:xfrm>
            <a:off x="152400" y="1635071"/>
            <a:ext cx="3109993" cy="50558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841A15-0949-473D-8C74-0A2B476A0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94" y="44778"/>
            <a:ext cx="3765312" cy="2307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745053-6F64-692A-4637-C60787835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21" y="0"/>
            <a:ext cx="3257857" cy="2351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Стрелка: пятиугольник 12">
            <a:extLst>
              <a:ext uri="{FF2B5EF4-FFF2-40B4-BE49-F238E27FC236}">
                <a16:creationId xmlns:a16="http://schemas.microsoft.com/office/drawing/2014/main" id="{5895D9F5-86B9-FB6D-6BDB-D189DAB63779}"/>
              </a:ext>
            </a:extLst>
          </p:cNvPr>
          <p:cNvSpPr/>
          <p:nvPr/>
        </p:nvSpPr>
        <p:spPr>
          <a:xfrm>
            <a:off x="6989735" y="714770"/>
            <a:ext cx="1364959" cy="48463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LabelEncoder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449B1F5-E3FC-008A-0412-E70EA1000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21" y="2487478"/>
            <a:ext cx="3257857" cy="1452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E89F62-AC46-A481-D487-882A902FA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4" y="2487478"/>
            <a:ext cx="3765312" cy="1421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C6E07A8-BBFD-CBFA-0AB7-9835131B5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35" y="5019291"/>
            <a:ext cx="3340143" cy="1756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37C54F-10F9-A951-9F6C-8B7281140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4" y="5019291"/>
            <a:ext cx="3560919" cy="17551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36841B9-81A6-AB53-576B-50466086A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78" y="4045060"/>
            <a:ext cx="7885102" cy="8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4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3752E2-D0D7-67F7-BAF5-78258894DFFA}"/>
              </a:ext>
            </a:extLst>
          </p:cNvPr>
          <p:cNvSpPr/>
          <p:nvPr/>
        </p:nvSpPr>
        <p:spPr>
          <a:xfrm>
            <a:off x="152400" y="1635071"/>
            <a:ext cx="3109993" cy="50558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D9FB95-F82C-4B64-8028-0021BFB35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9" y="3429000"/>
            <a:ext cx="3782516" cy="32490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023E68-B284-BE75-C2B3-073C48FDA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685" y="3429000"/>
            <a:ext cx="3512321" cy="33205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Равно 6">
            <a:extLst>
              <a:ext uri="{FF2B5EF4-FFF2-40B4-BE49-F238E27FC236}">
                <a16:creationId xmlns:a16="http://schemas.microsoft.com/office/drawing/2014/main" id="{7BE646B5-8F2B-D38D-8BF6-E9ACE7B6E5A3}"/>
              </a:ext>
            </a:extLst>
          </p:cNvPr>
          <p:cNvSpPr/>
          <p:nvPr/>
        </p:nvSpPr>
        <p:spPr>
          <a:xfrm>
            <a:off x="7659488" y="4841372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DD761C-B73D-7FC4-28D2-2D491F231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95" y="108489"/>
            <a:ext cx="5378542" cy="32490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99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3752E2-D0D7-67F7-BAF5-78258894DFFA}"/>
              </a:ext>
            </a:extLst>
          </p:cNvPr>
          <p:cNvSpPr/>
          <p:nvPr/>
        </p:nvSpPr>
        <p:spPr>
          <a:xfrm>
            <a:off x="152400" y="1635071"/>
            <a:ext cx="3109993" cy="50558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C55874-9511-8325-CC34-B4351A208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339" y="4374471"/>
            <a:ext cx="3866828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6F8247-37C4-99D1-F330-FE6688FE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372" y="4374471"/>
            <a:ext cx="4095556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FF2D2E-4867-BB22-9E94-6B33ED48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21" y="323900"/>
            <a:ext cx="8284472" cy="3380195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3661673A-7E84-0668-D980-D391F3FAB830}"/>
              </a:ext>
            </a:extLst>
          </p:cNvPr>
          <p:cNvSpPr/>
          <p:nvPr/>
        </p:nvSpPr>
        <p:spPr>
          <a:xfrm rot="5400000">
            <a:off x="7859964" y="2356518"/>
            <a:ext cx="1258463" cy="93764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26FEEB-9951-E063-DF4A-623D0C55A6D5}"/>
              </a:ext>
            </a:extLst>
          </p:cNvPr>
          <p:cNvSpPr/>
          <p:nvPr/>
        </p:nvSpPr>
        <p:spPr>
          <a:xfrm rot="10800000" flipV="1">
            <a:off x="4176792" y="3777287"/>
            <a:ext cx="7005233" cy="400110"/>
          </a:xfrm>
          <a:prstGeom prst="rect">
            <a:avLst/>
          </a:prstGeom>
          <a:ln w="6350">
            <a:solidFill>
              <a:schemeClr val="tx1">
                <a:alpha val="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логарифмирования параметра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surface_density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86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3752E2-D0D7-67F7-BAF5-78258894DFFA}"/>
              </a:ext>
            </a:extLst>
          </p:cNvPr>
          <p:cNvSpPr/>
          <p:nvPr/>
        </p:nvSpPr>
        <p:spPr>
          <a:xfrm>
            <a:off x="152400" y="1635071"/>
            <a:ext cx="3109993" cy="50558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5244E2-2647-908A-2014-4C5E7A5074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68" y="552588"/>
            <a:ext cx="3887972" cy="30883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B4DB68-F44C-3DEC-E412-6434FA816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28" y="567159"/>
            <a:ext cx="4073471" cy="30883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69414E-8047-9C56-CA51-6223011F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68" y="4192292"/>
            <a:ext cx="4137900" cy="26385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A1AFBB4-285D-EF83-1F59-F587F4F5763C}"/>
              </a:ext>
            </a:extLst>
          </p:cNvPr>
          <p:cNvSpPr/>
          <p:nvPr/>
        </p:nvSpPr>
        <p:spPr>
          <a:xfrm>
            <a:off x="8172773" y="53431"/>
            <a:ext cx="293692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Парные графики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7F04EBD-E873-95A8-EFC3-23B18EA6CC93}"/>
              </a:ext>
            </a:extLst>
          </p:cNvPr>
          <p:cNvSpPr/>
          <p:nvPr/>
        </p:nvSpPr>
        <p:spPr>
          <a:xfrm>
            <a:off x="4193389" y="53431"/>
            <a:ext cx="293692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Парные графики при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03E9FA-8D72-DDFA-309A-20A410F20212}"/>
              </a:ext>
            </a:extLst>
          </p:cNvPr>
          <p:cNvSpPr/>
          <p:nvPr/>
        </p:nvSpPr>
        <p:spPr>
          <a:xfrm>
            <a:off x="3824441" y="3770017"/>
            <a:ext cx="367482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Парные графики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разных Углов нашивки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02B3918-EA22-0066-D69D-B8FBD2000225}"/>
              </a:ext>
            </a:extLst>
          </p:cNvPr>
          <p:cNvSpPr/>
          <p:nvPr/>
        </p:nvSpPr>
        <p:spPr>
          <a:xfrm rot="5400000">
            <a:off x="6911016" y="1634145"/>
            <a:ext cx="438602" cy="433951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BC222D2-8379-B3D0-8F46-588598A66718}"/>
              </a:ext>
            </a:extLst>
          </p:cNvPr>
          <p:cNvSpPr/>
          <p:nvPr/>
        </p:nvSpPr>
        <p:spPr>
          <a:xfrm rot="5400000">
            <a:off x="5429378" y="1638106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083E92-B110-BD67-DC69-DC260DDF8989}"/>
              </a:ext>
            </a:extLst>
          </p:cNvPr>
          <p:cNvSpPr/>
          <p:nvPr/>
        </p:nvSpPr>
        <p:spPr>
          <a:xfrm>
            <a:off x="-81252" y="2660498"/>
            <a:ext cx="367482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Промежуточные выводы</a:t>
            </a:r>
            <a:endParaRPr lang="ru-RU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C18C7F-F3B9-5074-D628-E35717856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99" y="4192293"/>
            <a:ext cx="4137900" cy="26122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DC9A3E-A469-9E54-1FCD-BCDDE61E461F}"/>
              </a:ext>
            </a:extLst>
          </p:cNvPr>
          <p:cNvSpPr/>
          <p:nvPr/>
        </p:nvSpPr>
        <p:spPr>
          <a:xfrm>
            <a:off x="7870001" y="3852464"/>
            <a:ext cx="40410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Экспертные МИН и МАХ границы параметров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DCA0541-6D5D-EC5A-4202-0641E4DBF436}"/>
              </a:ext>
            </a:extLst>
          </p:cNvPr>
          <p:cNvSpPr/>
          <p:nvPr/>
        </p:nvSpPr>
        <p:spPr>
          <a:xfrm rot="5400000">
            <a:off x="6298401" y="2348424"/>
            <a:ext cx="464951" cy="433951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43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1" y="740032"/>
            <a:ext cx="3338004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3752E2-D0D7-67F7-BAF5-78258894DFFA}"/>
              </a:ext>
            </a:extLst>
          </p:cNvPr>
          <p:cNvSpPr/>
          <p:nvPr/>
        </p:nvSpPr>
        <p:spPr>
          <a:xfrm>
            <a:off x="152400" y="807868"/>
            <a:ext cx="3109993" cy="588308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C77C20-8962-7021-FD73-5B79E7C8E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05" y="5436800"/>
            <a:ext cx="6879860" cy="13623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8731CC-9B09-CDF4-7ABD-B877BC352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05" y="2082506"/>
            <a:ext cx="6991441" cy="14322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ACFC1C-937F-B2C5-BFD2-F30701AE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05" y="3797072"/>
            <a:ext cx="6879861" cy="13623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A66C47-5E35-34B7-C380-2672FB1C0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05" y="285067"/>
            <a:ext cx="6739907" cy="149570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28BACD-543C-EA71-B72D-3850A77044AF}"/>
              </a:ext>
            </a:extLst>
          </p:cNvPr>
          <p:cNvSpPr/>
          <p:nvPr/>
        </p:nvSpPr>
        <p:spPr>
          <a:xfrm>
            <a:off x="10217865" y="2201662"/>
            <a:ext cx="1821735" cy="1227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A7CC49-939C-CB4E-BD0F-EF34331A587E}"/>
              </a:ext>
            </a:extLst>
          </p:cNvPr>
          <p:cNvSpPr/>
          <p:nvPr/>
        </p:nvSpPr>
        <p:spPr>
          <a:xfrm>
            <a:off x="10217865" y="3842265"/>
            <a:ext cx="1746123" cy="1227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370CE-AA21-2D29-83FF-EF9C8B76A001}"/>
              </a:ext>
            </a:extLst>
          </p:cNvPr>
          <p:cNvSpPr/>
          <p:nvPr/>
        </p:nvSpPr>
        <p:spPr>
          <a:xfrm>
            <a:off x="10217865" y="5538082"/>
            <a:ext cx="1821735" cy="12273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9D740E-B2B9-63DC-D8AE-B8B592CEE2BA}"/>
              </a:ext>
            </a:extLst>
          </p:cNvPr>
          <p:cNvSpPr/>
          <p:nvPr/>
        </p:nvSpPr>
        <p:spPr>
          <a:xfrm>
            <a:off x="10217865" y="501232"/>
            <a:ext cx="1746123" cy="1253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EFD30E7-F619-F940-F981-429B2086DB3F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7BC4931-40C1-31DF-3309-31992C5E328A}"/>
              </a:ext>
            </a:extLst>
          </p:cNvPr>
          <p:cNvSpPr/>
          <p:nvPr/>
        </p:nvSpPr>
        <p:spPr>
          <a:xfrm rot="5400000">
            <a:off x="6089713" y="513844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FB2C6AC-01A5-4E5A-1156-2A1A3958F468}"/>
              </a:ext>
            </a:extLst>
          </p:cNvPr>
          <p:cNvSpPr/>
          <p:nvPr/>
        </p:nvSpPr>
        <p:spPr>
          <a:xfrm rot="5400000">
            <a:off x="5234069" y="3995815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733FB22-AA87-335F-34FD-B82BAF792003}"/>
              </a:ext>
            </a:extLst>
          </p:cNvPr>
          <p:cNvSpPr/>
          <p:nvPr/>
        </p:nvSpPr>
        <p:spPr>
          <a:xfrm rot="5400000">
            <a:off x="8634219" y="4606968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BA81A87-7A0C-115D-55B9-84FA59775B7F}"/>
              </a:ext>
            </a:extLst>
          </p:cNvPr>
          <p:cNvSpPr/>
          <p:nvPr/>
        </p:nvSpPr>
        <p:spPr>
          <a:xfrm rot="5400000">
            <a:off x="9733469" y="4600474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724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1634</TotalTime>
  <Words>1930</Words>
  <Application>Microsoft Office PowerPoint</Application>
  <PresentationFormat>Широкоэкранный</PresentationFormat>
  <Paragraphs>288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Noto Sans Symbols</vt:lpstr>
      <vt:lpstr>Open Sans</vt:lpstr>
      <vt:lpstr>Times New Roman</vt:lpstr>
      <vt:lpstr>Wingdings</vt:lpstr>
      <vt:lpstr>Office Theme</vt:lpstr>
      <vt:lpstr>Презентация PowerPoint</vt:lpstr>
      <vt:lpstr>P.s. Шаблон Презентации взят у слушателя О. Евдокимова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Sergei Sergei</cp:lastModifiedBy>
  <cp:revision>104</cp:revision>
  <dcterms:created xsi:type="dcterms:W3CDTF">2022-06-12T16:10:37Z</dcterms:created>
  <dcterms:modified xsi:type="dcterms:W3CDTF">2023-04-23T11:46:21Z</dcterms:modified>
</cp:coreProperties>
</file>